
<file path=[Content_Types].xml><?xml version="1.0" encoding="utf-8"?>
<Types xmlns="http://schemas.openxmlformats.org/package/2006/content-types">
  <Default Extension="png" ContentType="image/png"/>
  <Default Extension="jpeg" ContentType="image/jpeg"/>
  <Default Extension="JPG" ContentType="image/.jp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441" r:id="rId3"/>
    <p:sldId id="540" r:id="rId5"/>
    <p:sldId id="442" r:id="rId6"/>
    <p:sldId id="343" r:id="rId7"/>
    <p:sldId id="443" r:id="rId8"/>
    <p:sldId id="444" r:id="rId9"/>
    <p:sldId id="445" r:id="rId10"/>
    <p:sldId id="380" r:id="rId11"/>
    <p:sldId id="547" r:id="rId12"/>
    <p:sldId id="548" r:id="rId13"/>
    <p:sldId id="549" r:id="rId14"/>
    <p:sldId id="545" r:id="rId15"/>
    <p:sldId id="551" r:id="rId16"/>
    <p:sldId id="552" r:id="rId17"/>
    <p:sldId id="550" r:id="rId18"/>
    <p:sldId id="542" r:id="rId19"/>
    <p:sldId id="348"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sv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19.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defRPr/>
            </a:pPr>
            <a:endParaRPr lang="en-US" b="1" dirty="0">
              <a:latin typeface="Calibri" panose="020F0502020204030204"/>
              <a:cs typeface="Calibri" panose="020F0502020204030204"/>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990" indent="-173990">
              <a:buFont typeface="Arial" panose="020B0604020202020204" pitchFamily="34" charset="0"/>
              <a:buChar char="•"/>
              <a:tabLst>
                <a:tab pos="0" algn="l"/>
              </a:tabLst>
            </a:pPr>
            <a:endParaRPr lang="en-IN" sz="1100" spc="-1" dirty="0"/>
          </a:p>
          <a:p>
            <a:pPr marL="173990" indent="-173990">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panose="020B0604020202020204"/>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3375"/>
            </a:lvl1pPr>
          </a:lstStyle>
          <a:p>
            <a:r>
              <a:rPr lang="en-US" smtClean="0"/>
              <a:t>Click to edit Master title style</a:t>
            </a:r>
            <a:endParaRPr lang="en-US"/>
          </a:p>
        </p:txBody>
      </p:sp>
      <p:sp>
        <p:nvSpPr>
          <p:cNvPr id="3" name="Subtitle 2"/>
          <p:cNvSpPr>
            <a:spLocks noGrp="1"/>
          </p:cNvSpPr>
          <p:nvPr>
            <p:ph type="subTitle" idx="1"/>
          </p:nvPr>
        </p:nvSpPr>
        <p:spPr>
          <a:xfrm>
            <a:off x="1143000" y="2701529"/>
            <a:ext cx="6858000" cy="1241822"/>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275EE38-1560-4543-B65C-40BD61BB92F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533B4F-60C7-445E-9813-BC2C392C2510}"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52930" cy="4388644"/>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3375"/>
            </a:lvl1pPr>
          </a:lstStyle>
          <a:p>
            <a:r>
              <a:rPr lang="en-US" smtClean="0"/>
              <a:t>Click to edit Master title style</a:t>
            </a:r>
            <a:endParaRPr lang="en-US"/>
          </a:p>
        </p:txBody>
      </p:sp>
      <p:sp>
        <p:nvSpPr>
          <p:cNvPr id="3" name="Text Placeholder 2"/>
          <p:cNvSpPr>
            <a:spLocks noGrp="1"/>
          </p:cNvSpPr>
          <p:nvPr>
            <p:ph type="body" idx="1"/>
          </p:nvPr>
        </p:nvSpPr>
        <p:spPr>
          <a:xfrm>
            <a:off x="623888" y="3442097"/>
            <a:ext cx="7886700" cy="1125140"/>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225" indent="0">
              <a:buNone/>
              <a:defRPr sz="900">
                <a:solidFill>
                  <a:schemeClr val="tx1">
                    <a:tint val="75000"/>
                  </a:schemeClr>
                </a:solidFill>
              </a:defRPr>
            </a:lvl8pPr>
            <a:lvl9pPr marL="2057400" indent="0">
              <a:buNone/>
              <a:defRPr sz="9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2504" cy="339447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54296" y="1200150"/>
            <a:ext cx="4032504" cy="339447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1" y="1260872"/>
            <a:ext cx="3868340" cy="617934"/>
          </a:xfrm>
        </p:spPr>
        <p:txBody>
          <a:bodyPr anchor="b"/>
          <a:lstStyle>
            <a:lvl1pPr marL="0" indent="0">
              <a:buNone/>
              <a:defRPr sz="1350" b="1"/>
            </a:lvl1pPr>
            <a:lvl2pPr marL="257175" indent="0">
              <a:buNone/>
              <a:defRPr sz="1125" b="1"/>
            </a:lvl2pPr>
            <a:lvl3pPr marL="514350" indent="0">
              <a:buNone/>
              <a:defRPr sz="1015"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29841" y="1878806"/>
            <a:ext cx="3868340" cy="276344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350" b="1"/>
            </a:lvl1pPr>
            <a:lvl2pPr marL="257175" indent="0">
              <a:buNone/>
              <a:defRPr sz="1125" b="1"/>
            </a:lvl2pPr>
            <a:lvl3pPr marL="514350" indent="0">
              <a:buNone/>
              <a:defRPr sz="1015"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1878806"/>
            <a:ext cx="3887391" cy="276344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1800"/>
            </a:lvl1pPr>
          </a:lstStyle>
          <a:p>
            <a:r>
              <a:rPr lang="en-US" smtClean="0"/>
              <a:t>Click to edit Master title style</a:t>
            </a:r>
            <a:endParaRPr lang="en-US"/>
          </a:p>
        </p:txBody>
      </p:sp>
      <p:sp>
        <p:nvSpPr>
          <p:cNvPr id="3" name="Content Placeholder 2"/>
          <p:cNvSpPr>
            <a:spLocks noGrp="1"/>
          </p:cNvSpPr>
          <p:nvPr>
            <p:ph idx="1"/>
          </p:nvPr>
        </p:nvSpPr>
        <p:spPr>
          <a:xfrm>
            <a:off x="3887391" y="740569"/>
            <a:ext cx="4629150" cy="3655219"/>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29841" y="1543050"/>
            <a:ext cx="2949178" cy="2858691"/>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225" indent="0">
              <a:buNone/>
              <a:defRPr sz="565"/>
            </a:lvl8pPr>
            <a:lvl9pPr marL="2057400" indent="0">
              <a:buNone/>
              <a:defRPr sz="565"/>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1800"/>
            </a:lvl1pPr>
          </a:lstStyle>
          <a:p>
            <a:r>
              <a:rPr lang="en-US" smtClean="0"/>
              <a:t>Click to edit Master title style</a:t>
            </a:r>
            <a:endParaRPr lang="en-US"/>
          </a:p>
        </p:txBody>
      </p:sp>
      <p:sp>
        <p:nvSpPr>
          <p:cNvPr id="3" name="Picture Placeholder 2"/>
          <p:cNvSpPr>
            <a:spLocks noGrp="1"/>
          </p:cNvSpPr>
          <p:nvPr>
            <p:ph type="pic" idx="1"/>
          </p:nvPr>
        </p:nvSpPr>
        <p:spPr>
          <a:xfrm>
            <a:off x="3887391" y="740569"/>
            <a:ext cx="4629150" cy="3655219"/>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7400" indent="0">
              <a:buNone/>
              <a:defRPr sz="1125"/>
            </a:lvl9pPr>
          </a:lstStyle>
          <a:p>
            <a:endParaRPr lang="en-US"/>
          </a:p>
        </p:txBody>
      </p:sp>
      <p:sp>
        <p:nvSpPr>
          <p:cNvPr id="4" name="Text Placeholder 3"/>
          <p:cNvSpPr>
            <a:spLocks noGrp="1"/>
          </p:cNvSpPr>
          <p:nvPr>
            <p:ph type="body" sz="half" idx="2"/>
          </p:nvPr>
        </p:nvSpPr>
        <p:spPr>
          <a:xfrm>
            <a:off x="629841" y="1543050"/>
            <a:ext cx="2949178" cy="2858691"/>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225" indent="0">
              <a:buNone/>
              <a:defRPr sz="565"/>
            </a:lvl8pPr>
            <a:lvl9pPr marL="2057400" indent="0">
              <a:buNone/>
              <a:defRPr sz="565"/>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1.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457200" y="205979"/>
            <a:ext cx="8229600" cy="857250"/>
          </a:xfrm>
          <a:prstGeom prst="rect">
            <a:avLst/>
          </a:prstGeom>
          <a:noFill/>
          <a:ln w="9525">
            <a:noFill/>
          </a:ln>
        </p:spPr>
        <p:txBody>
          <a:bodyPr anchor="ctr" anchorCtr="0"/>
          <a:p>
            <a:pPr lvl="0"/>
            <a:r>
              <a:t>Click to edit Master title style</a:t>
            </a:r>
          </a:p>
        </p:txBody>
      </p:sp>
      <p:sp>
        <p:nvSpPr>
          <p:cNvPr id="1027" name="Text Placeholder 1026"/>
          <p:cNvSpPr/>
          <p:nvPr>
            <p:ph type="body" idx="1"/>
          </p:nvPr>
        </p:nvSpPr>
        <p:spPr>
          <a:xfrm>
            <a:off x="457200" y="1200150"/>
            <a:ext cx="8229600" cy="3394472"/>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457200" y="4683919"/>
            <a:ext cx="2133600" cy="357188"/>
          </a:xfrm>
          <a:prstGeom prst="rect">
            <a:avLst/>
          </a:prstGeom>
          <a:noFill/>
          <a:ln w="9525">
            <a:noFill/>
          </a:ln>
        </p:spPr>
        <p:txBody>
          <a:bodyPr/>
          <a:lstStyle>
            <a:lvl1pPr>
              <a:defRPr sz="105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29" name="Footer Placeholder 1028"/>
          <p:cNvSpPr/>
          <p:nvPr>
            <p:ph type="ftr" sz="quarter" idx="3"/>
          </p:nvPr>
        </p:nvSpPr>
        <p:spPr>
          <a:xfrm>
            <a:off x="3124200" y="4683919"/>
            <a:ext cx="2895600" cy="357188"/>
          </a:xfrm>
          <a:prstGeom prst="rect">
            <a:avLst/>
          </a:prstGeom>
          <a:noFill/>
          <a:ln w="9525">
            <a:noFill/>
          </a:ln>
        </p:spPr>
        <p:txBody>
          <a:bodyPr/>
          <a:lstStyle>
            <a:lvl1pPr algn="ctr">
              <a:defRPr sz="105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0" name="Slide Number Placeholder 1029"/>
          <p:cNvSpPr/>
          <p:nvPr>
            <p:ph type="sldNum" sz="quarter" idx="4"/>
          </p:nvPr>
        </p:nvSpPr>
        <p:spPr>
          <a:xfrm>
            <a:off x="6553200" y="4683919"/>
            <a:ext cx="2133600" cy="357188"/>
          </a:xfrm>
          <a:prstGeom prst="rect">
            <a:avLst/>
          </a:prstGeom>
          <a:noFill/>
          <a:ln w="9525">
            <a:noFill/>
          </a:ln>
        </p:spPr>
        <p:txBody>
          <a:bodyPr/>
          <a:lstStyle>
            <a:lvl1pPr algn="r">
              <a:defRPr sz="1050"/>
            </a:lvl1pPr>
          </a:lstStyle>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Rectangle 5"/>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Rectangle 7"/>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TextBox 12"/>
          <p:cNvSpPr txBox="1"/>
          <p:nvPr userDrawn="1"/>
        </p:nvSpPr>
        <p:spPr>
          <a:xfrm>
            <a:off x="132080" y="65687"/>
            <a:ext cx="3883660" cy="338554"/>
          </a:xfrm>
          <a:prstGeom prst="rect">
            <a:avLst/>
          </a:prstGeom>
          <a:noFill/>
        </p:spPr>
        <p:txBody>
          <a:bodyPr wrap="square" rtlCol="0">
            <a:spAutoFit/>
          </a:bodyPr>
          <a:p>
            <a:r>
              <a:rPr lang="en-US" sz="1600" b="1" dirty="0">
                <a:solidFill>
                  <a:schemeClr val="bg1"/>
                </a:solidFill>
              </a:rPr>
              <a:t> Detecting Spam Emails</a:t>
            </a:r>
            <a:endParaRPr lang="en-US" sz="1600" b="1" dirty="0">
              <a:solidFill>
                <a:schemeClr val="bg1"/>
              </a:solidFill>
            </a:endParaRPr>
          </a:p>
        </p:txBody>
      </p:sp>
      <p:sp>
        <p:nvSpPr>
          <p:cNvPr id="16" name="Rectangle 15"/>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5" name="Picture 4"/>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a:xfrm>
            <a:off x="7435308" y="49810"/>
            <a:ext cx="1245494" cy="405088"/>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marL="0" lvl="0" indent="0" algn="ctr" defTabSz="685800" eaLnBrk="1" fontAlgn="base" latinLnBrk="0" hangingPunct="1">
        <a:lnSpc>
          <a:spcPct val="100000"/>
        </a:lnSpc>
        <a:spcBef>
          <a:spcPct val="0"/>
        </a:spcBef>
        <a:spcAft>
          <a:spcPct val="0"/>
        </a:spcAft>
        <a:buNone/>
        <a:defRPr sz="3300" b="0" i="0" u="none" kern="1200" baseline="0">
          <a:solidFill>
            <a:schemeClr val="tx2"/>
          </a:solidFill>
          <a:latin typeface="+mj-lt"/>
          <a:ea typeface="+mj-ea"/>
          <a:cs typeface="+mj-cs"/>
        </a:defRPr>
      </a:lvl1pPr>
    </p:titleStyle>
    <p:bodyStyle>
      <a:lvl1pPr marL="257175" lvl="0" indent="-257175" algn="l" defTabSz="685800" eaLnBrk="1" fontAlgn="base" latinLnBrk="0" hangingPunct="1">
        <a:lnSpc>
          <a:spcPct val="100000"/>
        </a:lnSpc>
        <a:spcBef>
          <a:spcPct val="15000"/>
        </a:spcBef>
        <a:spcAft>
          <a:spcPct val="0"/>
        </a:spcAft>
        <a:buChar char="•"/>
        <a:defRPr sz="2400" b="0" i="0" u="none" kern="1200" baseline="0">
          <a:solidFill>
            <a:schemeClr val="tx1"/>
          </a:solidFill>
          <a:latin typeface="+mn-lt"/>
          <a:ea typeface="+mn-ea"/>
          <a:cs typeface="+mn-cs"/>
        </a:defRPr>
      </a:lvl1pPr>
      <a:lvl2pPr marL="557530" lvl="1" indent="-213995" algn="l" defTabSz="685800" eaLnBrk="1" fontAlgn="base" latinLnBrk="0" hangingPunct="1">
        <a:lnSpc>
          <a:spcPct val="100000"/>
        </a:lnSpc>
        <a:spcBef>
          <a:spcPct val="15000"/>
        </a:spcBef>
        <a:spcAft>
          <a:spcPct val="0"/>
        </a:spcAft>
        <a:buChar char="–"/>
        <a:defRPr sz="2100" b="0" i="0" u="none" kern="1200" baseline="0">
          <a:solidFill>
            <a:schemeClr val="tx1"/>
          </a:solidFill>
          <a:latin typeface="+mn-lt"/>
          <a:ea typeface="+mn-ea"/>
          <a:cs typeface="+mn-cs"/>
        </a:defRPr>
      </a:lvl2pPr>
      <a:lvl3pPr marL="857250" lvl="2" indent="-171450" algn="l" defTabSz="685800" eaLnBrk="1" fontAlgn="base" latinLnBrk="0" hangingPunct="1">
        <a:lnSpc>
          <a:spcPct val="100000"/>
        </a:lnSpc>
        <a:spcBef>
          <a:spcPct val="15000"/>
        </a:spcBef>
        <a:spcAft>
          <a:spcPct val="0"/>
        </a:spcAft>
        <a:buChar char="•"/>
        <a:defRPr sz="1800" b="0" i="0" u="none" kern="1200" baseline="0">
          <a:solidFill>
            <a:schemeClr val="tx1"/>
          </a:solidFill>
          <a:latin typeface="+mn-lt"/>
          <a:ea typeface="+mn-ea"/>
          <a:cs typeface="+mn-cs"/>
        </a:defRPr>
      </a:lvl3pPr>
      <a:lvl4pPr marL="1200150" lvl="3"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4pPr>
      <a:lvl5pPr marL="1543050" lvl="4"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5pPr>
      <a:lvl6pPr marL="1885950" lvl="5"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6pPr>
      <a:lvl7pPr marL="2228850" lvl="6"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7pPr>
      <a:lvl8pPr marL="2571750" lvl="7"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8pPr>
      <a:lvl9pPr marL="2914650" lvl="8"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lnSpc>
          <a:spcPct val="100000"/>
        </a:lnSpc>
        <a:spcBef>
          <a:spcPct val="0"/>
        </a:spcBef>
        <a:spcAft>
          <a:spcPct val="0"/>
        </a:spcAft>
        <a:buFont typeface="Arial" panose="020B0604020202020204" pitchFamily="34" charset="0"/>
        <a:buNone/>
        <a:defRPr sz="1350" b="0" i="0" u="none" kern="1200" baseline="0">
          <a:solidFill>
            <a:schemeClr val="tx1"/>
          </a:solidFill>
          <a:latin typeface="+mn-lt"/>
          <a:ea typeface="+mn-ea"/>
          <a:cs typeface="+mn-cs"/>
        </a:defRPr>
      </a:lvl1pPr>
      <a:lvl2pPr marL="342900" lvl="1"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685800" lvl="2"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1028700" lvl="3"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371600" lvl="4"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1714500" lvl="5"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2057400" lvl="6"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2400300" lvl="7"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2743200" lvl="8"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2.xml"/><Relationship Id="rId1"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2.xml"/><Relationship Id="rId1" Type="http://schemas.openxmlformats.org/officeDocument/2006/relationships/image" Target="../media/image17.jpe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12.xml"/><Relationship Id="rId3" Type="http://schemas.openxmlformats.org/officeDocument/2006/relationships/image" Target="../media/image18.png"/><Relationship Id="rId2" Type="http://schemas.microsoft.com/office/2007/relationships/media" Target="../media/media1.mp4"/><Relationship Id="rId1" Type="http://schemas.openxmlformats.org/officeDocument/2006/relationships/video" Target="../media/media1.mp4"/></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image" Target="../media/image19.jpe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2.xml"/><Relationship Id="rId3" Type="http://schemas.openxmlformats.org/officeDocument/2006/relationships/hyperlink" Target="https://www.kaggle.com/learn" TargetMode="External"/><Relationship Id="rId2" Type="http://schemas.openxmlformats.org/officeDocument/2006/relationships/hyperlink" Target="https://www.udacity.com/" TargetMode="External"/><Relationship Id="rId1" Type="http://schemas.openxmlformats.org/officeDocument/2006/relationships/hyperlink" Target="https://www.coursera.org/"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8.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2.xml"/><Relationship Id="rId2" Type="http://schemas.openxmlformats.org/officeDocument/2006/relationships/image" Target="../media/image10.png"/><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2.xml"/><Relationship Id="rId2" Type="http://schemas.openxmlformats.org/officeDocument/2006/relationships/image" Target="../media/image12.png"/><Relationship Id="rId1" Type="http://schemas.openxmlformats.org/officeDocument/2006/relationships/image" Target="../media/image11.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2.xml"/><Relationship Id="rId2" Type="http://schemas.openxmlformats.org/officeDocument/2006/relationships/image" Target="../media/image1.svg"/><Relationship Id="rId1"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2.xml"/><Relationship Id="rId1"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p:cNvPicPr>
              <a:picLocks noChangeAspect="1"/>
            </p:cNvPicPr>
            <p:nvPr/>
          </p:nvPicPr>
          <p:blipFill rotWithShape="1">
            <a:blip r:embed="rId1"/>
            <a:srcRect b="15546"/>
            <a:stretch>
              <a:fillRect/>
            </a:stretch>
          </p:blipFill>
          <p:spPr>
            <a:xfrm>
              <a:off x="-10160" y="-66567"/>
              <a:ext cx="9208395" cy="5179723"/>
            </a:xfrm>
            <a:prstGeom prst="rect">
              <a:avLst/>
            </a:prstGeom>
          </p:spPr>
        </p:pic>
        <p:sp>
          <p:nvSpPr>
            <p:cNvPr id="6" name="Rectangle 5"/>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p:cNvSpPr/>
          <p:nvPr/>
        </p:nvSpPr>
        <p:spPr>
          <a:xfrm>
            <a:off x="1122680" y="452755"/>
            <a:ext cx="6713855" cy="3373755"/>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nvGrpSpPr>
          <p:cNvPr id="14" name="Google Shape;62;p13"/>
          <p:cNvGrpSpPr/>
          <p:nvPr/>
        </p:nvGrpSpPr>
        <p:grpSpPr>
          <a:xfrm>
            <a:off x="1548292" y="982176"/>
            <a:ext cx="6047412" cy="601034"/>
            <a:chOff x="1567263" y="1495382"/>
            <a:chExt cx="6047412" cy="601034"/>
          </a:xfrm>
        </p:grpSpPr>
        <p:pic>
          <p:nvPicPr>
            <p:cNvPr id="16" name="Google Shape;63;p13"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7" name="Google Shape;64;p13"/>
            <p:cNvPicPr preferRelativeResize="0"/>
            <p:nvPr/>
          </p:nvPicPr>
          <p:blipFill rotWithShape="1">
            <a:blip r:embed="rId3"/>
            <a:srcRect t="20551"/>
            <a:stretch>
              <a:fillRect/>
            </a:stretch>
          </p:blipFill>
          <p:spPr>
            <a:xfrm>
              <a:off x="3675859" y="1608154"/>
              <a:ext cx="787775" cy="414497"/>
            </a:xfrm>
            <a:prstGeom prst="rect">
              <a:avLst/>
            </a:prstGeom>
            <a:noFill/>
            <a:ln>
              <a:noFill/>
            </a:ln>
          </p:spPr>
        </p:pic>
        <p:cxnSp>
          <p:nvCxnSpPr>
            <p:cNvPr id="19" name="Google Shape;65;p13"/>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p:cNvPicPr preferRelativeResize="0"/>
            <p:nvPr/>
          </p:nvPicPr>
          <p:blipFill rotWithShape="1">
            <a:blip r:embed="rId4"/>
            <a:srcRect/>
            <a:stretch>
              <a:fillRect/>
            </a:stretch>
          </p:blipFill>
          <p:spPr>
            <a:xfrm>
              <a:off x="6212294" y="1633695"/>
              <a:ext cx="1402381" cy="363414"/>
            </a:xfrm>
            <a:prstGeom prst="rect">
              <a:avLst/>
            </a:prstGeom>
            <a:noFill/>
            <a:ln>
              <a:noFill/>
            </a:ln>
          </p:spPr>
        </p:pic>
        <p:cxnSp>
          <p:nvCxnSpPr>
            <p:cNvPr id="22" name="Google Shape;68;p13"/>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p:cNvPicPr preferRelativeResize="0"/>
            <p:nvPr/>
          </p:nvPicPr>
          <p:blipFill rotWithShape="1">
            <a:blip r:embed="rId5"/>
            <a:srcRect/>
            <a:stretch>
              <a:fillRect/>
            </a:stretch>
          </p:blipFill>
          <p:spPr>
            <a:xfrm>
              <a:off x="1567263" y="1495382"/>
              <a:ext cx="1816256" cy="454064"/>
            </a:xfrm>
            <a:prstGeom prst="rect">
              <a:avLst/>
            </a:prstGeom>
            <a:noFill/>
            <a:ln>
              <a:noFill/>
            </a:ln>
          </p:spPr>
        </p:pic>
      </p:grpSp>
      <p:sp>
        <p:nvSpPr>
          <p:cNvPr id="24" name="Google Shape;70;p13"/>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panose="020B0604020202020204"/>
              <a:ea typeface="Arial" panose="020B0604020202020204"/>
              <a:cs typeface="Arial" panose="020B0604020202020204"/>
              <a:sym typeface="Arial" panose="020B0604020202020204"/>
            </a:endParaRPr>
          </a:p>
        </p:txBody>
      </p:sp>
      <p:sp>
        <p:nvSpPr>
          <p:cNvPr id="25" name="Rectangle: Rounded Corners 24"/>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 Detecting Spam Emails</a:t>
            </a:r>
            <a:endParaRPr lang="en-US" sz="2000" b="1" dirty="0">
              <a:solidFill>
                <a:schemeClr val="bg1">
                  <a:lumMod val="95000"/>
                </a:schemeClr>
              </a:solidFill>
            </a:endParaRPr>
          </a:p>
        </p:txBody>
      </p:sp>
      <p:sp>
        <p:nvSpPr>
          <p:cNvPr id="27" name="TextBox 26"/>
          <p:cNvSpPr txBox="1"/>
          <p:nvPr/>
        </p:nvSpPr>
        <p:spPr>
          <a:xfrm>
            <a:off x="1281240" y="4231479"/>
            <a:ext cx="5270699" cy="65024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ABDUL KAREEM A</a:t>
            </a:r>
            <a:endParaRPr lang="en-US" sz="1100" dirty="0">
              <a:solidFill>
                <a:schemeClr val="bg1"/>
              </a:solidFill>
            </a:endParaRPr>
          </a:p>
          <a:p>
            <a:pPr marR="0" lvl="0" rtl="0">
              <a:lnSpc>
                <a:spcPct val="100000"/>
              </a:lnSpc>
              <a:spcBef>
                <a:spcPts val="0"/>
              </a:spcBef>
              <a:spcAft>
                <a:spcPts val="200"/>
              </a:spcAft>
            </a:pPr>
            <a:r>
              <a:rPr lang="en-US" sz="1100" b="0" i="0" u="none" strike="noStrike" cap="none" dirty="0">
                <a:solidFill>
                  <a:schemeClr val="bg1"/>
                </a:solidFill>
                <a:latin typeface="Arial" panose="020B0604020202020204"/>
                <a:ea typeface="Arial" panose="020B0604020202020204"/>
                <a:cs typeface="Arial" panose="020B0604020202020204"/>
                <a:sym typeface="Arial" panose="020B0604020202020204"/>
              </a:rPr>
              <a:t>NM Id:                    au61772111003</a:t>
            </a:r>
            <a:endParaRPr lang="en-US" sz="1100" b="0" i="0" u="none" strike="noStrike" cap="none" dirty="0">
              <a:solidFill>
                <a:schemeClr val="bg1"/>
              </a:solidFill>
              <a:latin typeface="Arial" panose="020B0604020202020204"/>
              <a:ea typeface="Arial" panose="020B0604020202020204"/>
              <a:cs typeface="Arial" panose="020B0604020202020204"/>
              <a:sym typeface="Arial" panose="020B0604020202020204"/>
            </a:endParaRPr>
          </a:p>
          <a:p>
            <a:pPr marR="0" lvl="0" rtl="0">
              <a:lnSpc>
                <a:spcPct val="100000"/>
              </a:lnSpc>
              <a:spcBef>
                <a:spcPts val="0"/>
              </a:spcBef>
              <a:spcAft>
                <a:spcPts val="200"/>
              </a:spcAft>
            </a:pPr>
            <a:r>
              <a:rPr lang="en-US" sz="1100" dirty="0">
                <a:solidFill>
                  <a:schemeClr val="bg1"/>
                </a:solidFill>
              </a:rPr>
              <a:t>College Name:       GOVERNMENT COLLEGE OF ENGINEERING, SALEM</a:t>
            </a:r>
            <a:endParaRPr lang="en-US" sz="1100" b="0" i="0" u="none" strike="noStrike" cap="none" dirty="0">
              <a:solidFill>
                <a:schemeClr val="bg1"/>
              </a:solidFill>
              <a:latin typeface="Arial" panose="020B0604020202020204"/>
              <a:ea typeface="Arial" panose="020B0604020202020204"/>
              <a:cs typeface="Arial" panose="020B0604020202020204"/>
              <a:sym typeface="Arial" panose="020B0604020202020204"/>
            </a:endParaRPr>
          </a:p>
        </p:txBody>
      </p:sp>
      <p:cxnSp>
        <p:nvCxnSpPr>
          <p:cNvPr id="29" name="Straight Connector 28"/>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6"/>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p:cNvSpPr txBox="1"/>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rPr>
              <a:t>Model Development &amp; Algorithm</a:t>
            </a:r>
            <a:endParaRPr lang="en-US" sz="1600" b="1" dirty="0">
              <a:solidFill>
                <a:srgbClr val="213163"/>
              </a:solidFill>
            </a:endParaRPr>
          </a:p>
        </p:txBody>
      </p:sp>
      <p:sp>
        <p:nvSpPr>
          <p:cNvPr id="3" name="Google Shape;62;g5fab984687_2_0"/>
          <p:cNvSpPr txBox="1"/>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spcAft>
                <a:spcPts val="800"/>
              </a:spcAft>
              <a:buClr>
                <a:srgbClr val="213163"/>
              </a:buClr>
            </a:pPr>
            <a:r>
              <a:rPr lang="en-US" b="1" dirty="0"/>
              <a:t>Dataset Description:</a:t>
            </a:r>
            <a:endParaRPr lang="en-US" b="1" dirty="0"/>
          </a:p>
        </p:txBody>
      </p:sp>
      <p:sp>
        <p:nvSpPr>
          <p:cNvPr id="5" name="Rectangle: Rounded Corners 4"/>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endParaRPr lang="en-US" sz="1400" spc="1" dirty="0">
              <a:solidFill>
                <a:schemeClr val="tx1"/>
              </a:solidFill>
              <a:latin typeface="IBM Plex Sans"/>
            </a:endParaRPr>
          </a:p>
        </p:txBody>
      </p:sp>
      <p:sp>
        <p:nvSpPr>
          <p:cNvPr id="6" name="Rectangle: Rounded Corners 5"/>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endParaRPr lang="en-US" sz="1400" spc="1" dirty="0">
              <a:solidFill>
                <a:schemeClr val="tx1"/>
              </a:solidFill>
              <a:latin typeface="IBM Plex Sans"/>
            </a:endParaRPr>
          </a:p>
        </p:txBody>
      </p:sp>
      <p:sp>
        <p:nvSpPr>
          <p:cNvPr id="8" name="Rectangle: Rounded Corners 7"/>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endParaRPr lang="en-US" sz="1400" spc="1" dirty="0">
              <a:solidFill>
                <a:schemeClr val="tx1"/>
              </a:solidFill>
              <a:latin typeface="IBM Plex Sans"/>
            </a:endParaRPr>
          </a:p>
        </p:txBody>
      </p:sp>
      <p:sp>
        <p:nvSpPr>
          <p:cNvPr id="9" name="Rectangle: Rounded Corners 8"/>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p:cNvSpPr txBox="1"/>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rPr>
              <a:t>Model Development &amp; Algorithm</a:t>
            </a:r>
            <a:endParaRPr lang="en-US" sz="1600" b="1" dirty="0">
              <a:solidFill>
                <a:srgbClr val="213163"/>
              </a:solidFill>
            </a:endParaRPr>
          </a:p>
        </p:txBody>
      </p:sp>
      <p:sp>
        <p:nvSpPr>
          <p:cNvPr id="5" name="Google Shape;62;g5fab984687_2_0"/>
          <p:cNvSpPr txBox="1"/>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l"/>
            <a:r>
              <a:rPr lang="en-IN" b="0" i="0" dirty="0">
                <a:solidFill>
                  <a:schemeClr val="tx1"/>
                </a:solidFill>
                <a:effectLst/>
                <a:latin typeface="Söhne"/>
              </a:rPr>
              <a:t>Algorithm:</a:t>
            </a:r>
            <a:endParaRPr lang="en-IN" b="0" i="0" dirty="0">
              <a:solidFill>
                <a:schemeClr val="tx1"/>
              </a:solidFill>
              <a:effectLst/>
              <a:latin typeface="Söhne"/>
            </a:endParaRP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endParaRPr lang="en-IN" b="0" i="0" dirty="0">
              <a:solidFill>
                <a:schemeClr val="tx1"/>
              </a:solidFill>
              <a:effectLst/>
              <a:latin typeface="Söhne"/>
            </a:endParaRP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endParaRPr lang="en-IN" b="0" i="0" dirty="0">
              <a:solidFill>
                <a:schemeClr val="tx1"/>
              </a:solidFill>
              <a:effectLst/>
              <a:latin typeface="Söhne"/>
            </a:endParaRPr>
          </a:p>
          <a:p>
            <a:pPr algn="l"/>
            <a:r>
              <a:rPr lang="en-IN" b="0" i="0" dirty="0">
                <a:solidFill>
                  <a:schemeClr val="tx1"/>
                </a:solidFill>
                <a:effectLst/>
                <a:latin typeface="Söhne"/>
              </a:rPr>
              <a:t>Algorithm Steps:</a:t>
            </a:r>
            <a:endParaRPr lang="en-IN" b="0" i="0" dirty="0">
              <a:solidFill>
                <a:schemeClr val="tx1"/>
              </a:solidFill>
              <a:effectLst/>
              <a:latin typeface="Söhne"/>
            </a:endParaRP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endParaRPr lang="en-IN" b="0" i="0" dirty="0">
              <a:solidFill>
                <a:schemeClr val="tx1"/>
              </a:solidFill>
              <a:effectLst/>
              <a:latin typeface="Söhne"/>
            </a:endParaRP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endParaRPr lang="en-IN" b="0" i="0" dirty="0">
              <a:solidFill>
                <a:schemeClr val="tx1"/>
              </a:solidFill>
              <a:effectLst/>
              <a:latin typeface="Söhne"/>
            </a:endParaRP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endParaRPr lang="en-IN" b="0" i="0" dirty="0">
              <a:solidFill>
                <a:schemeClr val="tx1"/>
              </a:solidFill>
              <a:effectLst/>
              <a:latin typeface="Söhne"/>
            </a:endParaRP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endParaRPr lang="en-IN" b="0" i="0" dirty="0">
              <a:solidFill>
                <a:schemeClr val="tx1"/>
              </a:solidFill>
              <a:effectLst/>
              <a:latin typeface="Söhne"/>
            </a:endParaRP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endParaRPr lang="en-IN" b="0" i="0" dirty="0">
              <a:solidFill>
                <a:schemeClr val="tx1"/>
              </a:solidFill>
              <a:effectLst/>
              <a:latin typeface="Söhne"/>
            </a:endParaRP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endParaRPr lang="en-IN" b="0" i="0" dirty="0">
              <a:solidFill>
                <a:schemeClr val="tx1"/>
              </a:solidFill>
              <a:effectLst/>
              <a:latin typeface="Söhn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p:cNvSpPr txBox="1"/>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rPr>
              <a:t>Result</a:t>
            </a:r>
            <a:endParaRPr lang="en-US" sz="1600" b="1" dirty="0">
              <a:solidFill>
                <a:srgbClr val="213163"/>
              </a:solidFill>
            </a:endParaRPr>
          </a:p>
        </p:txBody>
      </p:sp>
      <p:pic>
        <p:nvPicPr>
          <p:cNvPr id="3" name="Picture 2" descr="Screenshot 2024-04-19 200046"/>
          <p:cNvPicPr>
            <a:picLocks noChangeAspect="1"/>
          </p:cNvPicPr>
          <p:nvPr/>
        </p:nvPicPr>
        <p:blipFill>
          <a:blip r:embed="rId1"/>
          <a:stretch>
            <a:fillRect/>
          </a:stretch>
        </p:blipFill>
        <p:spPr>
          <a:xfrm>
            <a:off x="803275" y="1092835"/>
            <a:ext cx="7706995" cy="363601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p:cNvSpPr txBox="1"/>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rPr>
              <a:t>Future Scope</a:t>
            </a:r>
            <a:endParaRPr lang="en-US" sz="1600" b="1" dirty="0">
              <a:solidFill>
                <a:srgbClr val="213163"/>
              </a:solidFill>
            </a:endParaRPr>
          </a:p>
        </p:txBody>
      </p:sp>
      <p:sp>
        <p:nvSpPr>
          <p:cNvPr id="3" name="Google Shape;62;g5fab984687_2_0"/>
          <p:cNvSpPr txBox="1"/>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endParaRPr lang="en-US" b="0" i="0" dirty="0">
              <a:solidFill>
                <a:schemeClr val="tx1"/>
              </a:solidFill>
              <a:effectLst/>
              <a:latin typeface="Söhne"/>
            </a:endParaRP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endParaRPr lang="en-US" b="0" i="0" dirty="0">
              <a:solidFill>
                <a:schemeClr val="tx1"/>
              </a:solidFill>
              <a:effectLst/>
              <a:latin typeface="Söhne"/>
            </a:endParaRP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endParaRPr lang="en-US" b="0" i="0" dirty="0">
              <a:solidFill>
                <a:schemeClr val="tx1"/>
              </a:solidFill>
              <a:effectLst/>
              <a:latin typeface="Söhne"/>
            </a:endParaRP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endParaRPr lang="en-US" b="0" i="0" dirty="0">
              <a:solidFill>
                <a:schemeClr val="tx1"/>
              </a:solidFill>
              <a:effectLst/>
              <a:latin typeface="Söhne"/>
            </a:endParaRPr>
          </a:p>
        </p:txBody>
      </p:sp>
      <p:pic>
        <p:nvPicPr>
          <p:cNvPr id="4" name="Picture 2" descr="Abstract background with futuristic element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p:cNvSpPr txBox="1"/>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rPr>
              <a:t>Video of the Project</a:t>
            </a:r>
            <a:endParaRPr lang="en-US" sz="1600" b="1" dirty="0">
              <a:solidFill>
                <a:srgbClr val="213163"/>
              </a:solidFill>
            </a:endParaRPr>
          </a:p>
        </p:txBody>
      </p:sp>
      <p:pic>
        <p:nvPicPr>
          <p:cNvPr id="3" name="naan ,udhal">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532130" y="1062355"/>
            <a:ext cx="8239125" cy="352679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p:cNvSpPr txBox="1"/>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p:cNvSpPr txBox="1"/>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173990" indent="-173990">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endParaRPr lang="en-US" b="0" i="0" dirty="0">
              <a:solidFill>
                <a:schemeClr val="tx1"/>
              </a:solidFill>
              <a:effectLst/>
              <a:latin typeface="Söhne"/>
            </a:endParaRPr>
          </a:p>
          <a:p>
            <a:pPr marL="173990" indent="-173990">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p:cNvSpPr txBox="1"/>
          <p:nvPr/>
        </p:nvSpPr>
        <p:spPr>
          <a:xfrm>
            <a:off x="134935" y="1052956"/>
            <a:ext cx="8734745" cy="1261884"/>
          </a:xfrm>
          <a:prstGeom prst="rect">
            <a:avLst/>
          </a:prstGeom>
          <a:noFill/>
        </p:spPr>
        <p:txBody>
          <a:bodyPr wrap="square" lIns="91440" tIns="45720" rIns="91440" bIns="45720" anchor="t">
            <a:spAutoFit/>
          </a:bodyPr>
          <a:lstStyle/>
          <a:p>
            <a:pPr marL="173990" indent="-173990" algn="l" rtl="0" fontAlgn="base">
              <a:spcAft>
                <a:spcPts val="800"/>
              </a:spcAft>
              <a:buClr>
                <a:srgbClr val="213163"/>
              </a:buClr>
              <a:buFont typeface="Arial" panose="020B0604020202020204" pitchFamily="34" charset="0"/>
              <a:buChar char="•"/>
            </a:pPr>
            <a:r>
              <a:rPr lang="en-US" b="0" i="0" dirty="0">
                <a:solidFill>
                  <a:srgbClr val="0000FF"/>
                </a:solidFill>
                <a:effectLst/>
                <a:hlinkClick r:id="rId1"/>
              </a:rPr>
              <a:t>https://www.coursera.org/</a:t>
            </a:r>
            <a:endParaRPr lang="en-US" b="0" i="0" dirty="0">
              <a:solidFill>
                <a:srgbClr val="0000FF"/>
              </a:solidFill>
              <a:effectLst/>
            </a:endParaRPr>
          </a:p>
          <a:p>
            <a:pPr marL="173990" indent="-173990" algn="l" rtl="0" fontAlgn="base">
              <a:spcAft>
                <a:spcPts val="800"/>
              </a:spcAft>
              <a:buClr>
                <a:srgbClr val="213163"/>
              </a:buClr>
              <a:buFont typeface="Arial" panose="020B0604020202020204" pitchFamily="34" charset="0"/>
              <a:buChar char="•"/>
            </a:pPr>
            <a:r>
              <a:rPr lang="en-US" b="0" i="0" dirty="0">
                <a:solidFill>
                  <a:srgbClr val="0000FF"/>
                </a:solidFill>
                <a:effectLst/>
                <a:hlinkClick r:id="rId2"/>
              </a:rPr>
              <a:t>https://www.udacity.com/</a:t>
            </a:r>
            <a:endParaRPr lang="en-US" dirty="0">
              <a:solidFill>
                <a:srgbClr val="0000FF"/>
              </a:solidFill>
            </a:endParaRPr>
          </a:p>
          <a:p>
            <a:pPr marL="173990" indent="-173990"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https://www.kaggle.com/learn</a:t>
            </a:r>
            <a:endParaRPr lang="en-US" b="0" i="0" dirty="0">
              <a:solidFill>
                <a:srgbClr val="0000FF"/>
              </a:solidFill>
              <a:effectLst/>
            </a:endParaRPr>
          </a:p>
          <a:p>
            <a:pPr marL="173990" indent="-173990"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endParaRPr lang="en-US" b="0" i="0" dirty="0">
              <a:solidFill>
                <a:srgbClr val="0000FF"/>
              </a:solidFill>
              <a:effectLst/>
            </a:endParaRPr>
          </a:p>
        </p:txBody>
      </p:sp>
      <p:sp>
        <p:nvSpPr>
          <p:cNvPr id="7" name="Google Shape;61;g5fab984687_2_0"/>
          <p:cNvSpPr txBox="1"/>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latin typeface="+mn-lt"/>
              </a:rPr>
              <a:t>Reference</a:t>
            </a:r>
            <a:endParaRPr lang="en-US" sz="1600" b="1" dirty="0">
              <a:solidFill>
                <a:srgbClr val="213163"/>
              </a:solidFill>
              <a:latin typeface="+mn-l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t>Thank you!</a:t>
            </a:r>
            <a:endParaRPr lang="en-US" sz="3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endParaRPr lang="en-US" sz="1800" b="1" dirty="0">
              <a:solidFill>
                <a:schemeClr val="tx1"/>
              </a:solidFill>
            </a:endParaRPr>
          </a:p>
          <a:p>
            <a:pPr algn="ctr"/>
            <a:r>
              <a:rPr lang="en-US" dirty="0">
                <a:solidFill>
                  <a:schemeClr val="tx1"/>
                </a:solidFill>
              </a:rPr>
              <a:t>The content is curated from online/offline resources and used for educational purpose only</a:t>
            </a:r>
            <a:endParaRPr lang="en-US" dirty="0">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endParaRPr lang="en-US" sz="1600" b="1" dirty="0">
              <a:solidFill>
                <a:srgbClr val="213163"/>
              </a:solidFill>
            </a:endParaRP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990" indent="-173990">
              <a:spcAft>
                <a:spcPts val="800"/>
              </a:spcAft>
              <a:buClr>
                <a:srgbClr val="213163"/>
              </a:buClr>
              <a:buFont typeface="Arial" panose="020B0604020202020204" pitchFamily="34" charset="0"/>
              <a:buChar char="•"/>
            </a:pPr>
            <a:r>
              <a:rPr lang="en-US" dirty="0"/>
              <a:t>Abstract</a:t>
            </a:r>
            <a:endParaRPr lang="en-US" dirty="0"/>
          </a:p>
          <a:p>
            <a:pPr marL="173990" indent="-173990">
              <a:spcAft>
                <a:spcPts val="800"/>
              </a:spcAft>
              <a:buClr>
                <a:srgbClr val="213163"/>
              </a:buClr>
              <a:buFont typeface="Arial" panose="020B0604020202020204" pitchFamily="34" charset="0"/>
              <a:buChar char="•"/>
            </a:pPr>
            <a:r>
              <a:rPr lang="en-US" dirty="0"/>
              <a:t>Problem Statement</a:t>
            </a:r>
            <a:endParaRPr lang="en-US" dirty="0"/>
          </a:p>
          <a:p>
            <a:pPr marL="173990" indent="-173990">
              <a:spcAft>
                <a:spcPts val="800"/>
              </a:spcAft>
              <a:buClr>
                <a:srgbClr val="213163"/>
              </a:buClr>
              <a:buFont typeface="Arial" panose="020B0604020202020204" pitchFamily="34" charset="0"/>
              <a:buChar char="•"/>
            </a:pPr>
            <a:r>
              <a:rPr lang="en-US" dirty="0"/>
              <a:t>Aims, Objective &amp; Proposed System/Solution </a:t>
            </a:r>
            <a:endParaRPr lang="en-US" dirty="0"/>
          </a:p>
          <a:p>
            <a:pPr marL="173990" indent="-173990">
              <a:spcAft>
                <a:spcPts val="800"/>
              </a:spcAft>
              <a:buClr>
                <a:srgbClr val="213163"/>
              </a:buClr>
              <a:buFont typeface="Arial" panose="020B0604020202020204" pitchFamily="34" charset="0"/>
              <a:buChar char="•"/>
            </a:pPr>
            <a:r>
              <a:rPr lang="en-US" dirty="0"/>
              <a:t>System Deployment Approach</a:t>
            </a:r>
            <a:endParaRPr lang="en-US" dirty="0"/>
          </a:p>
          <a:p>
            <a:pPr marL="173990" indent="-173990">
              <a:spcAft>
                <a:spcPts val="800"/>
              </a:spcAft>
              <a:buClr>
                <a:srgbClr val="213163"/>
              </a:buClr>
              <a:buFont typeface="Arial" panose="020B0604020202020204" pitchFamily="34" charset="0"/>
              <a:buChar char="•"/>
            </a:pPr>
            <a:r>
              <a:rPr lang="en-US" dirty="0"/>
              <a:t>Model Development &amp; Algorithm</a:t>
            </a:r>
            <a:endParaRPr lang="en-US" dirty="0"/>
          </a:p>
          <a:p>
            <a:pPr marL="173990" indent="-173990">
              <a:spcAft>
                <a:spcPts val="800"/>
              </a:spcAft>
              <a:buClr>
                <a:srgbClr val="213163"/>
              </a:buClr>
              <a:buFont typeface="Arial" panose="020B0604020202020204" pitchFamily="34" charset="0"/>
              <a:buChar char="•"/>
            </a:pPr>
            <a:r>
              <a:rPr lang="en-US" dirty="0"/>
              <a:t>Future Scope</a:t>
            </a:r>
            <a:endParaRPr lang="en-US" dirty="0"/>
          </a:p>
          <a:p>
            <a:pPr marL="173990" indent="-173990">
              <a:spcAft>
                <a:spcPts val="800"/>
              </a:spcAft>
              <a:buClr>
                <a:srgbClr val="213163"/>
              </a:buClr>
              <a:buFont typeface="Arial" panose="020B0604020202020204" pitchFamily="34" charset="0"/>
              <a:buChar char="•"/>
            </a:pPr>
            <a:r>
              <a:rPr lang="en-US" dirty="0"/>
              <a:t>Video of the Project</a:t>
            </a:r>
            <a:endParaRPr lang="en-US" dirty="0"/>
          </a:p>
          <a:p>
            <a:pPr marL="173990" indent="-173990">
              <a:spcAft>
                <a:spcPts val="800"/>
              </a:spcAft>
              <a:buClr>
                <a:srgbClr val="213163"/>
              </a:buClr>
              <a:buFont typeface="Arial" panose="020B0604020202020204" pitchFamily="34" charset="0"/>
              <a:buChar char="•"/>
            </a:pPr>
            <a:r>
              <a:rPr lang="en-US" dirty="0"/>
              <a:t>Conclusion</a:t>
            </a:r>
            <a:endParaRPr lang="en-US" dirty="0"/>
          </a:p>
          <a:p>
            <a:pPr marL="173990" indent="-173990">
              <a:spcAft>
                <a:spcPts val="800"/>
              </a:spcAft>
              <a:buClr>
                <a:srgbClr val="213163"/>
              </a:buClr>
              <a:buFont typeface="Arial" panose="020B0604020202020204" pitchFamily="34" charset="0"/>
              <a:buChar char="•"/>
            </a:pPr>
            <a:r>
              <a:rPr lang="en-US" dirty="0"/>
              <a:t>Reference</a:t>
            </a:r>
            <a:endParaRPr lang="en-US" dirty="0"/>
          </a:p>
        </p:txBody>
      </p:sp>
      <p:pic>
        <p:nvPicPr>
          <p:cNvPr id="4" name="Picture 3"/>
          <p:cNvPicPr>
            <a:picLocks noChangeAspect="1"/>
          </p:cNvPicPr>
          <p:nvPr/>
        </p:nvPicPr>
        <p:blipFill>
          <a:blip r:embed="rId1"/>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p:cNvSpPr txBox="1"/>
          <p:nvPr/>
        </p:nvSpPr>
        <p:spPr>
          <a:xfrm>
            <a:off x="134935" y="1059838"/>
            <a:ext cx="4437065" cy="2031325"/>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b="0" i="0" dirty="0">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lang="en-US" b="0" i="0" dirty="0">
              <a:solidFill>
                <a:schemeClr val="tx1"/>
              </a:solidFill>
              <a:effectLst/>
            </a:endParaRPr>
          </a:p>
        </p:txBody>
      </p:sp>
      <p:sp>
        <p:nvSpPr>
          <p:cNvPr id="7" name="Google Shape;61;g5fab984687_2_0"/>
          <p:cNvSpPr txBox="1"/>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latin typeface="+mn-lt"/>
              </a:rPr>
              <a:t>Abstract</a:t>
            </a:r>
            <a:endParaRPr lang="en-US" sz="1600" b="1" dirty="0">
              <a:solidFill>
                <a:srgbClr val="213163"/>
              </a:solidFill>
              <a:latin typeface="+mn-lt"/>
            </a:endParaRPr>
          </a:p>
        </p:txBody>
      </p:sp>
      <p:grpSp>
        <p:nvGrpSpPr>
          <p:cNvPr id="2" name="Group 1"/>
          <p:cNvGrpSpPr/>
          <p:nvPr/>
        </p:nvGrpSpPr>
        <p:grpSpPr>
          <a:xfrm>
            <a:off x="4879857" y="950917"/>
            <a:ext cx="3986766" cy="3986766"/>
            <a:chOff x="5001834" y="864388"/>
            <a:chExt cx="3986766" cy="3986766"/>
          </a:xfrm>
        </p:grpSpPr>
        <p:pic>
          <p:nvPicPr>
            <p:cNvPr id="8" name="Picture 7" descr="A screenshot of a device&#10;&#10;Description automatically generated"/>
            <p:cNvPicPr>
              <a:picLocks noChangeAspect="1"/>
            </p:cNvPicPr>
            <p:nvPr/>
          </p:nvPicPr>
          <p:blipFill>
            <a:blip r:embed="rId1"/>
            <a:stretch>
              <a:fillRect/>
            </a:stretch>
          </p:blipFill>
          <p:spPr>
            <a:xfrm>
              <a:off x="5001834" y="864388"/>
              <a:ext cx="3986766" cy="3986766"/>
            </a:xfrm>
            <a:prstGeom prst="rect">
              <a:avLst/>
            </a:prstGeom>
          </p:spPr>
        </p:pic>
        <p:pic>
          <p:nvPicPr>
            <p:cNvPr id="9" name="Picture 8" descr="Businessman fist on chin"/>
            <p:cNvPicPr>
              <a:picLocks noChangeAspect="1"/>
            </p:cNvPicPr>
            <p:nvPr/>
          </p:nvPicPr>
          <p:blipFill rotWithShape="1">
            <a:blip r:embed="rId2"/>
            <a:srcRect b="62888"/>
            <a:stretch>
              <a:fillRect/>
            </a:stretch>
          </p:blipFill>
          <p:spPr>
            <a:xfrm flipH="1">
              <a:off x="6478945" y="2680677"/>
              <a:ext cx="1647824" cy="2016369"/>
            </a:xfrm>
            <a:prstGeom prst="rect">
              <a:avLst/>
            </a:prstGeom>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p:cNvSpPr txBox="1"/>
          <p:nvPr/>
        </p:nvSpPr>
        <p:spPr>
          <a:xfrm>
            <a:off x="134935" y="1059838"/>
            <a:ext cx="4437065" cy="1169551"/>
          </a:xfrm>
          <a:prstGeom prst="rect">
            <a:avLst/>
          </a:prstGeom>
          <a:noFill/>
        </p:spPr>
        <p:txBody>
          <a:bodyPr wrap="square" lIns="91440" tIns="45720" rIns="91440" bIns="45720" anchor="t">
            <a:spAutoFit/>
          </a:bodyPr>
          <a:lstStyle/>
          <a:p>
            <a:pPr marL="173990" indent="-173990" algn="just" rtl="0" fontAlgn="base">
              <a:spcAft>
                <a:spcPts val="800"/>
              </a:spcAft>
              <a:buClr>
                <a:srgbClr val="213163"/>
              </a:buClr>
              <a:buFont typeface="Arial" panose="020B0604020202020204" pitchFamily="34" charset="0"/>
              <a:buChar char="•"/>
            </a:pPr>
            <a:r>
              <a:rPr lang="en-US" b="0" i="0" dirty="0">
                <a:solidFill>
                  <a:schemeClr val="tx1"/>
                </a:solidFill>
                <a:effectLst/>
                <a:latin typeface="Nunito" panose="020F0502020204030204" pitchFamily="2" charset="0"/>
              </a:rPr>
              <a:t>Detecting Spam Emails Using TensorFlow. Implement and build a deep-learning model for Spam Detection. The model we will try to implement will be a Classifier, which would give binary outputs- either spam or ham.</a:t>
            </a:r>
            <a:endParaRPr lang="en-US" dirty="0">
              <a:solidFill>
                <a:schemeClr val="tx1"/>
              </a:solidFill>
            </a:endParaRPr>
          </a:p>
        </p:txBody>
      </p:sp>
      <p:sp>
        <p:nvSpPr>
          <p:cNvPr id="7" name="Google Shape;61;g5fab984687_2_0"/>
          <p:cNvSpPr txBox="1"/>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latin typeface="+mn-lt"/>
              </a:rPr>
              <a:t>Problem Statement</a:t>
            </a:r>
            <a:endParaRPr lang="en-US" sz="1600" b="1" dirty="0">
              <a:solidFill>
                <a:srgbClr val="213163"/>
              </a:solidFill>
              <a:latin typeface="+mn-lt"/>
            </a:endParaRPr>
          </a:p>
        </p:txBody>
      </p:sp>
      <p:grpSp>
        <p:nvGrpSpPr>
          <p:cNvPr id="12" name="Group 11"/>
          <p:cNvGrpSpPr/>
          <p:nvPr/>
        </p:nvGrpSpPr>
        <p:grpSpPr>
          <a:xfrm>
            <a:off x="4914899" y="1006304"/>
            <a:ext cx="3774125" cy="3130892"/>
            <a:chOff x="4578211" y="760307"/>
            <a:chExt cx="4510006" cy="3741355"/>
          </a:xfrm>
        </p:grpSpPr>
        <p:pic>
          <p:nvPicPr>
            <p:cNvPr id="13" name="Picture 12" descr="A purple question mark with gears&#10;&#10;Description automatically generated"/>
            <p:cNvPicPr>
              <a:picLocks noChangeAspect="1"/>
            </p:cNvPicPr>
            <p:nvPr/>
          </p:nvPicPr>
          <p:blipFill rotWithShape="1">
            <a:blip r:embed="rId1"/>
            <a:srcRect l="11111" t="10028" r="10940" b="11567"/>
            <a:stretch>
              <a:fillRect/>
            </a:stretch>
          </p:blipFill>
          <p:spPr>
            <a:xfrm>
              <a:off x="5486396" y="760307"/>
              <a:ext cx="3601821" cy="3622886"/>
            </a:xfrm>
            <a:prstGeom prst="rect">
              <a:avLst/>
            </a:prstGeom>
          </p:spPr>
        </p:pic>
        <p:pic>
          <p:nvPicPr>
            <p:cNvPr id="14" name="Picture 13" descr="Businessman with clipboard"/>
            <p:cNvPicPr>
              <a:picLocks noChangeAspect="1"/>
            </p:cNvPicPr>
            <p:nvPr/>
          </p:nvPicPr>
          <p:blipFill rotWithShape="1">
            <a:blip r:embed="rId2"/>
            <a:srcRect b="60168"/>
            <a:stretch>
              <a:fillRect/>
            </a:stretch>
          </p:blipFill>
          <p:spPr>
            <a:xfrm>
              <a:off x="4578211" y="2188308"/>
              <a:ext cx="2340981" cy="2313354"/>
            </a:xfrm>
            <a:prstGeom prst="rect">
              <a:avLst/>
            </a:prstGeom>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p:cNvSpPr txBox="1"/>
          <p:nvPr/>
        </p:nvSpPr>
        <p:spPr>
          <a:xfrm>
            <a:off x="134935" y="1059838"/>
            <a:ext cx="8589965" cy="738664"/>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chemeClr val="tx1"/>
                </a:solidFill>
                <a:effectLst/>
              </a:rPr>
              <a:t>Aim: </a:t>
            </a:r>
            <a:r>
              <a:rPr lang="en-US" b="0" i="0" dirty="0">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lang="en-US" i="0" dirty="0">
              <a:solidFill>
                <a:schemeClr val="tx1"/>
              </a:solidFill>
              <a:effectLst/>
            </a:endParaRPr>
          </a:p>
        </p:txBody>
      </p:sp>
      <p:sp>
        <p:nvSpPr>
          <p:cNvPr id="7" name="Google Shape;61;g5fab984687_2_0"/>
          <p:cNvSpPr txBox="1"/>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latin typeface="+mn-lt"/>
              </a:rPr>
              <a:t>Aim and Objective</a:t>
            </a:r>
            <a:endParaRPr lang="en-US" sz="1600" b="1" dirty="0">
              <a:solidFill>
                <a:srgbClr val="213163"/>
              </a:solidFill>
              <a:latin typeface="+mn-lt"/>
            </a:endParaRPr>
          </a:p>
        </p:txBody>
      </p:sp>
      <p:pic>
        <p:nvPicPr>
          <p:cNvPr id="2" name="Graphic 1" descr="Presentation with checklist with solid fill"/>
          <p:cNvPicPr>
            <a:picLocks noChangeAspect="1"/>
          </p:cNvPicPr>
          <p:nvPr/>
        </p:nvPicPr>
        <p:blipFill rotWithShape="1">
          <a:blip r:embed="rId1">
            <a:extLst>
              <a:ext uri="{96DAC541-7B7A-43D3-8B79-37D633B846F1}">
                <asvg:svgBlip xmlns:asvg="http://schemas.microsoft.com/office/drawing/2016/SVG/main" r:embed="rId2"/>
              </a:ext>
            </a:extLst>
          </a:blip>
          <a:srcRect l="7515" t="10396" r="9870" b="8883"/>
          <a:stretch>
            <a:fillRect/>
          </a:stretch>
        </p:blipFill>
        <p:spPr>
          <a:xfrm>
            <a:off x="3094566" y="1881249"/>
            <a:ext cx="2954867" cy="288713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p:cNvSpPr txBox="1"/>
          <p:nvPr/>
        </p:nvSpPr>
        <p:spPr>
          <a:xfrm>
            <a:off x="185737" y="1059838"/>
            <a:ext cx="8650925" cy="2821285"/>
          </a:xfrm>
          <a:prstGeom prst="rect">
            <a:avLst/>
          </a:prstGeom>
          <a:noFill/>
        </p:spPr>
        <p:txBody>
          <a:bodyPr wrap="square" lIns="91440" tIns="45720" rIns="91440" bIns="45720" anchor="t">
            <a:spAutoFit/>
          </a:bodyPr>
          <a:lstStyle/>
          <a:p>
            <a:pPr marL="173990" indent="-173990"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endParaRPr lang="en-US" sz="1600" b="0" i="0" dirty="0">
              <a:solidFill>
                <a:schemeClr val="tx1"/>
              </a:solidFill>
              <a:effectLst/>
              <a:latin typeface="Söhne"/>
            </a:endParaRPr>
          </a:p>
          <a:p>
            <a:pPr marL="173990" indent="-173990"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endParaRPr lang="en-US" sz="1600" b="0" i="0" dirty="0">
              <a:solidFill>
                <a:schemeClr val="tx1"/>
              </a:solidFill>
              <a:effectLst/>
              <a:latin typeface="Söhne"/>
            </a:endParaRPr>
          </a:p>
          <a:p>
            <a:pPr marL="173990" indent="-173990"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endParaRPr lang="en-US" sz="1600" b="0" i="0" dirty="0">
              <a:solidFill>
                <a:schemeClr val="tx1"/>
              </a:solidFill>
              <a:effectLst/>
              <a:latin typeface="Söhne"/>
            </a:endParaRPr>
          </a:p>
          <a:p>
            <a:pPr marL="173990" indent="-173990"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endParaRPr lang="en-US" sz="1600" b="0" i="0" dirty="0">
              <a:solidFill>
                <a:schemeClr val="tx1"/>
              </a:solidFill>
              <a:effectLst/>
              <a:latin typeface="Söhne"/>
            </a:endParaRPr>
          </a:p>
          <a:p>
            <a:pPr marL="173990" indent="-173990"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endParaRPr lang="en-US" sz="1600" i="0" dirty="0">
              <a:solidFill>
                <a:schemeClr val="tx1"/>
              </a:solidFill>
              <a:effectLst/>
            </a:endParaRPr>
          </a:p>
          <a:p>
            <a:pPr marL="173990" indent="-173990"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endParaRPr lang="en-US" sz="1600" i="0" dirty="0">
              <a:solidFill>
                <a:schemeClr val="tx1"/>
              </a:solidFill>
              <a:effectLst/>
            </a:endParaRPr>
          </a:p>
        </p:txBody>
      </p:sp>
      <p:sp>
        <p:nvSpPr>
          <p:cNvPr id="7" name="Google Shape;61;g5fab984687_2_0"/>
          <p:cNvSpPr txBox="1"/>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latin typeface="+mn-lt"/>
              </a:rPr>
              <a:t>Objectives</a:t>
            </a:r>
            <a:endParaRPr lang="en-US" sz="1600" b="1" dirty="0">
              <a:solidFill>
                <a:srgbClr val="213163"/>
              </a:solidFill>
              <a:latin typeface="+mn-l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p:cNvSpPr txBox="1"/>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rPr>
              <a:t>Proposed Solution</a:t>
            </a:r>
            <a:endParaRPr lang="en-US" sz="1600" b="1" dirty="0">
              <a:solidFill>
                <a:srgbClr val="213163"/>
              </a:solidFill>
            </a:endParaRPr>
          </a:p>
        </p:txBody>
      </p:sp>
      <p:sp>
        <p:nvSpPr>
          <p:cNvPr id="3" name="Google Shape;62;g5fab984687_2_0"/>
          <p:cNvSpPr txBox="1"/>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173990" indent="-173990">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endParaRPr lang="en-US" dirty="0"/>
          </a:p>
        </p:txBody>
      </p:sp>
      <p:grpSp>
        <p:nvGrpSpPr>
          <p:cNvPr id="5" name="Group 4"/>
          <p:cNvGrpSpPr/>
          <p:nvPr/>
        </p:nvGrpSpPr>
        <p:grpSpPr>
          <a:xfrm>
            <a:off x="5264526" y="1047750"/>
            <a:ext cx="3422806" cy="2277722"/>
            <a:chOff x="5586259" y="1047750"/>
            <a:chExt cx="3422806" cy="2277722"/>
          </a:xfrm>
        </p:grpSpPr>
        <p:pic>
          <p:nvPicPr>
            <p:cNvPr id="6" name="Picture 2" descr="How to Write the Perfect Web Design Proposal - Bidsketch"/>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p:cNvSpPr txBox="1"/>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dirty="0">
                <a:solidFill>
                  <a:srgbClr val="213163"/>
                </a:solidFill>
              </a:rPr>
              <a:t>System Deployment Approach</a:t>
            </a:r>
            <a:endParaRPr lang="en-US" sz="1600" b="1" dirty="0">
              <a:solidFill>
                <a:srgbClr val="213163"/>
              </a:solidFill>
            </a:endParaRPr>
          </a:p>
        </p:txBody>
      </p:sp>
      <p:pic>
        <p:nvPicPr>
          <p:cNvPr id="7" name="Picture 6"/>
          <p:cNvPicPr>
            <a:picLocks noChangeAspect="1"/>
          </p:cNvPicPr>
          <p:nvPr/>
        </p:nvPicPr>
        <p:blipFill rotWithShape="1">
          <a:blip r:embed="rId1"/>
          <a:srcRect l="16240" t="9900" r="13904" b="2496"/>
          <a:stretch>
            <a:fillRect/>
          </a:stretch>
        </p:blipFill>
        <p:spPr>
          <a:xfrm>
            <a:off x="2131080" y="1222736"/>
            <a:ext cx="4745813" cy="3347762"/>
          </a:xfrm>
          <a:prstGeom prst="rect">
            <a:avLst/>
          </a:prstGeom>
        </p:spPr>
      </p:pic>
    </p:spTree>
  </p:cSld>
  <p:clrMapOvr>
    <a:masterClrMapping/>
  </p:clrMapOvr>
</p:sld>
</file>

<file path=ppt/theme/theme1.xml><?xml version="1.0" encoding="utf-8"?>
<a:theme xmlns:a="http://schemas.openxmlformats.org/drawingml/2006/main" name="1_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5264</Words>
  <Application>WPS Presentation</Application>
  <PresentationFormat>On-screen Show (16:9)</PresentationFormat>
  <Paragraphs>114</Paragraphs>
  <Slides>17</Slides>
  <Notes>17</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17</vt:i4>
      </vt:variant>
    </vt:vector>
  </HeadingPairs>
  <TitlesOfParts>
    <vt:vector size="31" baseType="lpstr">
      <vt:lpstr>Arial</vt:lpstr>
      <vt:lpstr>SimSun</vt:lpstr>
      <vt:lpstr>Wingdings</vt:lpstr>
      <vt:lpstr>Arial</vt:lpstr>
      <vt:lpstr>Calibri</vt:lpstr>
      <vt:lpstr>Times New Roman</vt:lpstr>
      <vt:lpstr>Söhne</vt:lpstr>
      <vt:lpstr>AMGDT</vt:lpstr>
      <vt:lpstr>Nunito</vt:lpstr>
      <vt:lpstr>Calibri</vt:lpstr>
      <vt:lpstr>IBM Plex Sans</vt:lpstr>
      <vt:lpstr>Microsoft YaHei</vt:lpstr>
      <vt:lpstr>Arial Unicode MS</vt:lpstr>
      <vt:lpstr>1_Default Design</vt:lpstr>
      <vt:lpstr>PowerPoint 演示文稿</vt:lpstr>
      <vt:lpstr>PowerPoint 演示文稿</vt:lpstr>
      <vt:lpstr>Course Outline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HP</cp:lastModifiedBy>
  <cp:revision>162</cp:revision>
  <dcterms:created xsi:type="dcterms:W3CDTF">2024-04-19T14:55:18Z</dcterms:created>
  <dcterms:modified xsi:type="dcterms:W3CDTF">2024-04-19T15:00:25Z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ICV">
    <vt:lpwstr>DEA22F3815A6489E9770C3BB3C5DFABB</vt:lpwstr>
  </property>
  <property fmtid="{D5CDD505-2E9C-101B-9397-08002B2CF9AE}" pid="4" name="KSOProductBuildVer">
    <vt:lpwstr>1033-11.2.0.11219</vt:lpwstr>
  </property>
</Properties>
</file>